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98" r:id="rId4"/>
    <p:sldId id="304" r:id="rId5"/>
    <p:sldId id="305" r:id="rId6"/>
    <p:sldId id="300" r:id="rId7"/>
    <p:sldId id="299" r:id="rId8"/>
    <p:sldId id="301" r:id="rId9"/>
    <p:sldId id="303" r:id="rId10"/>
    <p:sldId id="3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7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39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Развивающая предметно-пространственная среда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в кабинете учителя-логопеда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03329" y="3165707"/>
            <a:ext cx="6916336" cy="12640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/>
              <a:t>Подготовили:  учителя-логопеды </a:t>
            </a:r>
          </a:p>
          <a:p>
            <a:pPr algn="r"/>
            <a:r>
              <a:rPr lang="ru-RU" sz="2000" dirty="0" err="1"/>
              <a:t>Сингур</a:t>
            </a:r>
            <a:r>
              <a:rPr lang="ru-RU" sz="2000" dirty="0"/>
              <a:t> Е.А.</a:t>
            </a:r>
          </a:p>
          <a:p>
            <a:pPr algn="r"/>
            <a:r>
              <a:rPr lang="ru-RU" sz="2000" dirty="0"/>
              <a:t>Галкина Н.А.</a:t>
            </a:r>
          </a:p>
          <a:p>
            <a:pPr algn="r"/>
            <a:r>
              <a:rPr lang="ru-RU" sz="2000" dirty="0"/>
              <a:t>Коровина М.С.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11300" y="1358900"/>
            <a:ext cx="9133730" cy="690034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Материалы для обследования:</a:t>
            </a:r>
            <a:br>
              <a:rPr lang="ru-RU" dirty="0"/>
            </a:br>
            <a:r>
              <a:rPr lang="ru-RU" sz="2000" dirty="0"/>
              <a:t>1. «Альбом для исследования фонетической и фонематической сторон речи дошкольника» Г.А. Волкова</a:t>
            </a:r>
            <a:br>
              <a:rPr lang="ru-RU" sz="2000" dirty="0"/>
            </a:br>
            <a:r>
              <a:rPr lang="ru-RU" sz="2000" dirty="0"/>
              <a:t>2. «Альбом для логопеда» О.Б. Иншаков</a:t>
            </a:r>
            <a:br>
              <a:rPr lang="ru-RU" sz="2000" dirty="0"/>
            </a:br>
            <a:r>
              <a:rPr lang="ru-RU" sz="2000" dirty="0"/>
              <a:t>3. «Слоговая структура слова: обследование и формирование у детей с недоразвитием речи» Г.В. Бабина, Н.Ю. Сафонкина</a:t>
            </a:r>
            <a:endParaRPr lang="ru-RU" dirty="0"/>
          </a:p>
        </p:txBody>
      </p:sp>
      <p:pic>
        <p:nvPicPr>
          <p:cNvPr id="1026" name="Picture 2" descr="G:\DCIM\112_PANA\P1120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059" y="2298700"/>
            <a:ext cx="7366883" cy="415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57696"/>
            <a:ext cx="9133730" cy="139653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Центр сенсомоторного развития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812" y="1760898"/>
            <a:ext cx="4263616" cy="364305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dirty="0"/>
              <a:t>Мозаика мелкая (круглая) - 1 шт.</a:t>
            </a:r>
          </a:p>
          <a:p>
            <a:pPr>
              <a:spcBef>
                <a:spcPts val="0"/>
              </a:spcBef>
            </a:pPr>
            <a:r>
              <a:rPr lang="ru-RU" sz="1400" b="1" dirty="0"/>
              <a:t>Мозаика мелкая (двуцветная) – 2 шт.</a:t>
            </a:r>
          </a:p>
          <a:p>
            <a:pPr>
              <a:spcBef>
                <a:spcPts val="0"/>
              </a:spcBef>
            </a:pPr>
            <a:r>
              <a:rPr lang="ru-RU" sz="1400" b="1" dirty="0"/>
              <a:t>Деревянные вкладыши («Сказочные герои») - 1 шт.</a:t>
            </a:r>
          </a:p>
          <a:p>
            <a:pPr>
              <a:spcBef>
                <a:spcPts val="0"/>
              </a:spcBef>
            </a:pPr>
            <a:r>
              <a:rPr lang="ru-RU" sz="1400" b="1" dirty="0"/>
              <a:t>«Сухой бассейн»</a:t>
            </a:r>
          </a:p>
          <a:p>
            <a:pPr>
              <a:spcBef>
                <a:spcPts val="0"/>
              </a:spcBef>
            </a:pPr>
            <a:r>
              <a:rPr lang="ru-RU" sz="1400" b="1" dirty="0"/>
              <a:t>Комплект счётных палочек - 2 шт.</a:t>
            </a:r>
          </a:p>
          <a:p>
            <a:pPr>
              <a:spcBef>
                <a:spcPts val="0"/>
              </a:spcBef>
            </a:pPr>
            <a:r>
              <a:rPr lang="ru-RU" sz="1400" b="1" dirty="0"/>
              <a:t>Шнуровальный планшет -  1 шт.</a:t>
            </a:r>
          </a:p>
          <a:p>
            <a:pPr>
              <a:spcBef>
                <a:spcPts val="0"/>
              </a:spcBef>
            </a:pPr>
            <a:r>
              <a:rPr lang="ru-RU" sz="1400" b="1" dirty="0"/>
              <a:t>Шнуровальная деревянная пуговица – 2 шт.</a:t>
            </a:r>
          </a:p>
          <a:p>
            <a:pPr>
              <a:spcBef>
                <a:spcPts val="0"/>
              </a:spcBef>
            </a:pPr>
            <a:r>
              <a:rPr lang="ru-RU" sz="1400" b="1" dirty="0"/>
              <a:t>«Весёлые прищепки»</a:t>
            </a:r>
          </a:p>
          <a:p>
            <a:pPr>
              <a:spcBef>
                <a:spcPts val="0"/>
              </a:spcBef>
            </a:pPr>
            <a:r>
              <a:rPr lang="ru-RU" sz="1400" b="1" dirty="0"/>
              <a:t>Пальчиковый театр - 10 фигурок</a:t>
            </a:r>
          </a:p>
        </p:txBody>
      </p:sp>
      <p:pic>
        <p:nvPicPr>
          <p:cNvPr id="5" name="Picture 2" descr="G:\DCIM\112_PANA\P1120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0598" t="10406"/>
          <a:stretch>
            <a:fillRect/>
          </a:stretch>
        </p:blipFill>
        <p:spPr bwMode="auto">
          <a:xfrm>
            <a:off x="830322" y="1909348"/>
            <a:ext cx="5260543" cy="3346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29830" y="1351950"/>
            <a:ext cx="307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Развитие мелкой моторики</a:t>
            </a:r>
          </a:p>
        </p:txBody>
      </p:sp>
    </p:spTree>
    <p:extLst>
      <p:ext uri="{BB962C8B-B14F-4D97-AF65-F5344CB8AC3E}">
        <p14:creationId xmlns:p14="http://schemas.microsoft.com/office/powerpoint/2010/main" val="34743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Центр сенсомоторного развития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500" dirty="0"/>
              <a:t>Комплект мягких массажных кубиков – 2 шт.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Шарики «Су - </a:t>
            </a:r>
            <a:r>
              <a:rPr lang="ru-RU" sz="1500" dirty="0" err="1"/>
              <a:t>Джок</a:t>
            </a:r>
            <a:r>
              <a:rPr lang="ru-RU" sz="1500" dirty="0"/>
              <a:t>» - 4 шт.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Пластмассовые трафареты-обводки – 11 шт.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Игры со шнуровкой  (мягкие фигуры)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Деревянные бусы в контейнере -1 шт.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Пластмассовый  конструктор «Соедини по форме»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2" descr="G:\DCIM\112_PANA\P1120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26" y="2600228"/>
            <a:ext cx="4479925" cy="252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G:\DCIM\112_PANA\P112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510" y="3227417"/>
            <a:ext cx="4888727" cy="275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2679" y="1771615"/>
            <a:ext cx="307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Развитие мелкой моторики</a:t>
            </a:r>
          </a:p>
        </p:txBody>
      </p:sp>
    </p:spTree>
    <p:extLst>
      <p:ext uri="{BB962C8B-B14F-4D97-AF65-F5344CB8AC3E}">
        <p14:creationId xmlns:p14="http://schemas.microsoft.com/office/powerpoint/2010/main" val="731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10515600" cy="21209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Развитие фонематического слуха и восприятия </a:t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(умение различать между собой любые звуки речи: гласные и согласные; звонкие и глухие; мягкие и твердые; выделять любые звуки из состава слова)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G:\DCIM\112_PANA\P112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51" y="2159000"/>
            <a:ext cx="5108871" cy="2880000"/>
          </a:xfrm>
          <a:prstGeom prst="rect">
            <a:avLst/>
          </a:prstGeom>
          <a:noFill/>
        </p:spPr>
      </p:pic>
      <p:pic>
        <p:nvPicPr>
          <p:cNvPr id="3075" name="Picture 3" descr="G:\DCIM\112_PANA\P112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3786217"/>
            <a:ext cx="5108868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85900" y="215900"/>
            <a:ext cx="10515600" cy="16891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Формирование правильного произношения звуков</a:t>
            </a:r>
            <a:br>
              <a:rPr lang="ru-RU" dirty="0"/>
            </a:br>
            <a:br>
              <a:rPr lang="ru-RU" dirty="0"/>
            </a:br>
            <a:r>
              <a:rPr lang="ru-RU" sz="2700" dirty="0"/>
              <a:t>Артикуляционная гимнастика в картинках</a:t>
            </a:r>
            <a:br>
              <a:rPr lang="ru-RU" sz="2700" dirty="0"/>
            </a:br>
            <a:r>
              <a:rPr lang="ru-RU" sz="2700" dirty="0"/>
              <a:t>Предметные картинки на каждый звук</a:t>
            </a:r>
            <a:endParaRPr lang="ru-RU" dirty="0"/>
          </a:p>
        </p:txBody>
      </p:sp>
      <p:pic>
        <p:nvPicPr>
          <p:cNvPr id="2050" name="Picture 2" descr="G:\DCIM\112_PANA\P1120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59" y="4011394"/>
            <a:ext cx="4508941" cy="2541805"/>
          </a:xfrm>
          <a:prstGeom prst="rect">
            <a:avLst/>
          </a:prstGeom>
          <a:noFill/>
        </p:spPr>
      </p:pic>
      <p:pic>
        <p:nvPicPr>
          <p:cNvPr id="2052" name="Picture 4" descr="G:\DCIM\112_PANA\P1120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460" y="3797300"/>
            <a:ext cx="4688840" cy="2692400"/>
          </a:xfrm>
          <a:prstGeom prst="rect">
            <a:avLst/>
          </a:prstGeom>
          <a:noFill/>
        </p:spPr>
      </p:pic>
      <p:pic>
        <p:nvPicPr>
          <p:cNvPr id="2051" name="Picture 3" descr="G:\DCIM\112_PANA\P1120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1152" y="1968500"/>
            <a:ext cx="5316772" cy="299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62100" y="332910"/>
            <a:ext cx="9133730" cy="12334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Подготовка к усвоению элементарных навыков звукового анализа и синтеза</a:t>
            </a:r>
            <a:br>
              <a:rPr lang="ru-RU" dirty="0"/>
            </a:br>
            <a:r>
              <a:rPr lang="ru-RU" sz="2700" dirty="0"/>
              <a:t>Индивидуальные пособия:</a:t>
            </a:r>
            <a:endParaRPr lang="ru-RU" dirty="0"/>
          </a:p>
        </p:txBody>
      </p:sp>
      <p:pic>
        <p:nvPicPr>
          <p:cNvPr id="5121" name="Picture 1" descr="G:\DCIM\112_PANA\P1120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59" y="1803400"/>
            <a:ext cx="6713551" cy="3784600"/>
          </a:xfrm>
          <a:prstGeom prst="rect">
            <a:avLst/>
          </a:prstGeom>
          <a:noFill/>
        </p:spPr>
      </p:pic>
      <p:pic>
        <p:nvPicPr>
          <p:cNvPr id="5122" name="Picture 2" descr="G:\DCIM\112_PANA\P1120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052" y="3194858"/>
            <a:ext cx="6070048" cy="3421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51000" y="177800"/>
            <a:ext cx="9133730" cy="9440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Знакомимся с буквами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G:\DCIM\112_PANA\P1120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28" y="1117600"/>
            <a:ext cx="5271714" cy="2971800"/>
          </a:xfrm>
          <a:prstGeom prst="rect">
            <a:avLst/>
          </a:prstGeom>
          <a:noFill/>
        </p:spPr>
      </p:pic>
      <p:pic>
        <p:nvPicPr>
          <p:cNvPr id="31747" name="Picture 3" descr="G:\DCIM\112_PANA\P112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552" y="3692524"/>
            <a:ext cx="5295348" cy="2985123"/>
          </a:xfrm>
          <a:prstGeom prst="rect">
            <a:avLst/>
          </a:prstGeom>
          <a:noFill/>
        </p:spPr>
      </p:pic>
      <p:pic>
        <p:nvPicPr>
          <p:cNvPr id="31748" name="Picture 4" descr="G:\DCIM\112_PANA\P1120692.JPG"/>
          <p:cNvPicPr>
            <a:picLocks noChangeAspect="1" noChangeArrowheads="1"/>
          </p:cNvPicPr>
          <p:nvPr/>
        </p:nvPicPr>
        <p:blipFill>
          <a:blip r:embed="rId4" cstate="print"/>
          <a:srcRect l="8141" t="2427" r="15001" b="3942"/>
          <a:stretch>
            <a:fillRect/>
          </a:stretch>
        </p:blipFill>
        <p:spPr bwMode="auto">
          <a:xfrm>
            <a:off x="6731000" y="392782"/>
            <a:ext cx="4051300" cy="27822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8500" y="4831834"/>
            <a:ext cx="43761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азбука в картинках,  живой алфавит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Центр обучения грамоте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/>
              <a:t>кассы букв и слогов  - 3 шт.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магнитный алфавит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азбука на кубиках (буквы)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азбука на кубиках (буквы с картинками)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анализ предложения (индивидуальный раздаточный материал - пеналы)-12 шт.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звуковой анализ (индивидуальный -Буквенный конструктор-1 шт.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Дидактические игры: «Делим слова на слоги», «Логопедическое лото», «Прочитай по первым буквам»</a:t>
            </a:r>
          </a:p>
        </p:txBody>
      </p:sp>
      <p:pic>
        <p:nvPicPr>
          <p:cNvPr id="5" name="Picture 2" descr="G:\DCIM\112_PANA\P1120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03" y="1778924"/>
            <a:ext cx="5377186" cy="3032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59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TS102895269</Template>
  <TotalTime>0</TotalTime>
  <Words>353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Cambria</vt:lpstr>
      <vt:lpstr>TS102895269</vt:lpstr>
      <vt:lpstr>Развивающая предметно-пространственная среда в кабинете учителя-логопеда</vt:lpstr>
      <vt:lpstr>Материалы для обследования: 1. «Альбом для исследования фонетической и фонематической сторон речи дошкольника» Г.А. Волкова 2. «Альбом для логопеда» О.Б. Иншаков 3. «Слоговая структура слова: обследование и формирование у детей с недоразвитием речи» Г.В. Бабина, Н.Ю. Сафонкина</vt:lpstr>
      <vt:lpstr> Центр сенсомоторного развития  </vt:lpstr>
      <vt:lpstr>Центр сенсомоторного развития</vt:lpstr>
      <vt:lpstr>Развитие фонематического слуха и восприятия   (умение различать между собой любые звуки речи: гласные и согласные; звонкие и глухие; мягкие и твердые; выделять любые звуки из состава слова) </vt:lpstr>
      <vt:lpstr>Формирование правильного произношения звуков  Артикуляционная гимнастика в картинках Предметные картинки на каждый звук</vt:lpstr>
      <vt:lpstr>Подготовка к усвоению элементарных навыков звукового анализа и синтеза Индивидуальные пособия:</vt:lpstr>
      <vt:lpstr>Знакомимся с буквами </vt:lpstr>
      <vt:lpstr>Центр обучения грамоте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2014-04-15T10:21:04Z</dcterms:created>
  <dcterms:modified xsi:type="dcterms:W3CDTF">2022-10-25T12:28:25Z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